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635" autoAdjust="0"/>
    <p:restoredTop sz="86452" autoAdjust="0"/>
  </p:normalViewPr>
  <p:slideViewPr>
    <p:cSldViewPr snapToGrid="0">
      <p:cViewPr varScale="1">
        <p:scale>
          <a:sx n="87" d="100"/>
          <a:sy n="87" d="100"/>
        </p:scale>
        <p:origin x="912" y="58"/>
      </p:cViewPr>
      <p:guideLst/>
    </p:cSldViewPr>
  </p:slideViewPr>
  <p:outlineViewPr>
    <p:cViewPr>
      <p:scale>
        <a:sx n="33" d="100"/>
        <a:sy n="33" d="100"/>
      </p:scale>
      <p:origin x="0" y="-3853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1/3/2021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1/3/2021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1/3/2021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1/3/2021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1/3/2021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1" eaLnBrk="1" latinLnBrk="0" hangingPunct="1">
        <a:spcBef>
          <a:spcPct val="0"/>
        </a:spcBef>
        <a:buNone/>
        <a:defRPr sz="2800" b="0" kern="1200" cap="all">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stretch>
            <a:fillRect/>
          </a:stretch>
        </p:blipFill>
        <p:spPr>
          <a:xfrm>
            <a:off x="10673964" y="0"/>
            <a:ext cx="1518036" cy="1518036"/>
          </a:xfrm>
          <a:prstGeom prst="rect">
            <a:avLst/>
          </a:prstGeom>
        </p:spPr>
      </p:pic>
      <p:sp>
        <p:nvSpPr>
          <p:cNvPr id="2" name="عنوان 1"/>
          <p:cNvSpPr>
            <a:spLocks noGrp="1"/>
          </p:cNvSpPr>
          <p:nvPr>
            <p:ph type="ctrTitle"/>
          </p:nvPr>
        </p:nvSpPr>
        <p:spPr>
          <a:xfrm>
            <a:off x="2052514" y="1355509"/>
            <a:ext cx="10993549" cy="1475013"/>
          </a:xfrm>
        </p:spPr>
        <p:txBody>
          <a:bodyPr>
            <a:normAutofit fontScale="90000"/>
          </a:bodyPr>
          <a:lstStyle/>
          <a:p>
            <a:r>
              <a:rPr lang="en-US" dirty="0"/>
              <a:t>Psycholinguistics Course</a:t>
            </a:r>
            <a:br>
              <a:rPr lang="en-US" dirty="0"/>
            </a:br>
            <a:r>
              <a:rPr lang="en-US" dirty="0"/>
              <a:t>LECTURE </a:t>
            </a:r>
            <a:r>
              <a:rPr lang="en-US" dirty="0" smtClean="0"/>
              <a:t>4</a:t>
            </a:r>
            <a:r>
              <a:rPr lang="en-US" dirty="0"/>
              <a:t/>
            </a:r>
            <a:br>
              <a:rPr lang="en-US" dirty="0"/>
            </a:br>
            <a:r>
              <a:rPr lang="en-US" dirty="0" smtClean="0"/>
              <a:t>What are the most important causes of errors?</a:t>
            </a:r>
            <a:endParaRPr lang="ar-SA" dirty="0"/>
          </a:p>
        </p:txBody>
      </p:sp>
      <p:sp>
        <p:nvSpPr>
          <p:cNvPr id="3" name="عنوان فرعي 2"/>
          <p:cNvSpPr>
            <a:spLocks noGrp="1"/>
          </p:cNvSpPr>
          <p:nvPr>
            <p:ph type="subTitle" idx="1"/>
          </p:nvPr>
        </p:nvSpPr>
        <p:spPr>
          <a:xfrm>
            <a:off x="1647994" y="4116932"/>
            <a:ext cx="8669486" cy="590321"/>
          </a:xfrm>
        </p:spPr>
        <p:txBody>
          <a:bodyPr>
            <a:normAutofit fontScale="85000" lnSpcReduction="20000"/>
          </a:bodyPr>
          <a:lstStyle/>
          <a:p>
            <a:r>
              <a:rPr lang="en-US" sz="4000" dirty="0"/>
              <a:t>INSTRUCTOR: Prof. </a:t>
            </a:r>
            <a:r>
              <a:rPr lang="en-US" sz="4000" dirty="0" err="1"/>
              <a:t>Hesham</a:t>
            </a:r>
            <a:r>
              <a:rPr lang="en-US" sz="4000" dirty="0"/>
              <a:t> </a:t>
            </a:r>
            <a:r>
              <a:rPr lang="en-US" sz="4000" dirty="0" err="1"/>
              <a:t>Hasan</a:t>
            </a:r>
            <a:endParaRPr lang="en-US" sz="4000" dirty="0"/>
          </a:p>
          <a:p>
            <a:endParaRPr lang="ar-SA" dirty="0"/>
          </a:p>
        </p:txBody>
      </p:sp>
      <p:pic>
        <p:nvPicPr>
          <p:cNvPr id="5" name="صورة 4"/>
          <p:cNvPicPr>
            <a:picLocks noChangeAspect="1"/>
          </p:cNvPicPr>
          <p:nvPr/>
        </p:nvPicPr>
        <p:blipFill>
          <a:blip r:embed="rId3"/>
          <a:stretch>
            <a:fillRect/>
          </a:stretch>
        </p:blipFill>
        <p:spPr>
          <a:xfrm>
            <a:off x="0" y="69099"/>
            <a:ext cx="2127688" cy="1774090"/>
          </a:xfrm>
          <a:prstGeom prst="rect">
            <a:avLst/>
          </a:prstGeom>
        </p:spPr>
      </p:pic>
    </p:spTree>
    <p:extLst>
      <p:ext uri="{BB962C8B-B14F-4D97-AF65-F5344CB8AC3E}">
        <p14:creationId xmlns:p14="http://schemas.microsoft.com/office/powerpoint/2010/main" val="2816432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What are the most important causes of errors?</a:t>
            </a:r>
            <a:endParaRPr lang="ar-SA" dirty="0"/>
          </a:p>
        </p:txBody>
      </p:sp>
      <p:sp>
        <p:nvSpPr>
          <p:cNvPr id="3" name="عنصر نائب للمحتوى 2"/>
          <p:cNvSpPr>
            <a:spLocks noGrp="1"/>
          </p:cNvSpPr>
          <p:nvPr>
            <p:ph idx="1"/>
          </p:nvPr>
        </p:nvSpPr>
        <p:spPr>
          <a:xfrm>
            <a:off x="487680" y="2293620"/>
            <a:ext cx="10850879" cy="2583181"/>
          </a:xfrm>
        </p:spPr>
        <p:txBody>
          <a:bodyPr>
            <a:noAutofit/>
          </a:bodyPr>
          <a:lstStyle/>
          <a:p>
            <a:pPr marL="0" indent="0" algn="l">
              <a:lnSpc>
                <a:spcPct val="200000"/>
              </a:lnSpc>
              <a:buNone/>
            </a:pPr>
            <a:r>
              <a:rPr lang="en-US" sz="2400" dirty="0" smtClean="0"/>
              <a:t>After discussing the basic differences between mistakes and errors we have to deal with the issue of why learners make errors and why they find it so difficult to correct their errors. Researchers dealing with second language acquisition agree that one of the major causes of errors is language transfer.  </a:t>
            </a:r>
            <a:endParaRPr lang="ar-SA" sz="2400" dirty="0"/>
          </a:p>
        </p:txBody>
      </p:sp>
    </p:spTree>
    <p:extLst>
      <p:ext uri="{BB962C8B-B14F-4D97-AF65-F5344CB8AC3E}">
        <p14:creationId xmlns:p14="http://schemas.microsoft.com/office/powerpoint/2010/main" val="417988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Language  transfer- interference</a:t>
            </a:r>
            <a:endParaRPr lang="ar-SA" dirty="0"/>
          </a:p>
        </p:txBody>
      </p:sp>
      <p:sp>
        <p:nvSpPr>
          <p:cNvPr id="3" name="عنصر نائب للمحتوى 2"/>
          <p:cNvSpPr>
            <a:spLocks noGrp="1"/>
          </p:cNvSpPr>
          <p:nvPr>
            <p:ph idx="1"/>
          </p:nvPr>
        </p:nvSpPr>
        <p:spPr/>
        <p:txBody>
          <a:bodyPr/>
          <a:lstStyle/>
          <a:p>
            <a:pPr marL="0" indent="0" algn="l">
              <a:lnSpc>
                <a:spcPct val="200000"/>
              </a:lnSpc>
              <a:buNone/>
            </a:pPr>
            <a:r>
              <a:rPr lang="en-US" dirty="0" smtClean="0"/>
              <a:t>Language transfer refers to the influence of the mother tongue on the learning of the foreign language . When there are no major difference between L1 and L2 , the transfer will be positive , which will make language learning easier. When there are differences , the learners' L1 knowledge may interfere with learning L2, negative transfer will occur , which is called (mother-tongue) interference. Interference affects all levels of language , such as pronunciation, grammar, lexis, syntax, and so on. The errors arise from the mismatch between the grammatical habits of the learner’s mother tongue and the new grammatical patterns that learners have to acquire in the foreign language.     </a:t>
            </a:r>
            <a:endParaRPr lang="ar-SA" dirty="0"/>
          </a:p>
        </p:txBody>
      </p:sp>
    </p:spTree>
    <p:extLst>
      <p:ext uri="{BB962C8B-B14F-4D97-AF65-F5344CB8AC3E}">
        <p14:creationId xmlns:p14="http://schemas.microsoft.com/office/powerpoint/2010/main" val="776785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INTERAFERENCE</a:t>
            </a:r>
            <a:endParaRPr lang="ar-SA" dirty="0"/>
          </a:p>
        </p:txBody>
      </p:sp>
      <p:sp>
        <p:nvSpPr>
          <p:cNvPr id="3" name="عنصر نائب للمحتوى 2"/>
          <p:cNvSpPr>
            <a:spLocks noGrp="1"/>
          </p:cNvSpPr>
          <p:nvPr>
            <p:ph idx="1"/>
          </p:nvPr>
        </p:nvSpPr>
        <p:spPr/>
        <p:txBody>
          <a:bodyPr/>
          <a:lstStyle/>
          <a:p>
            <a:pPr marL="0" indent="0" algn="l">
              <a:lnSpc>
                <a:spcPct val="200000"/>
              </a:lnSpc>
              <a:buNone/>
            </a:pPr>
            <a:r>
              <a:rPr lang="en-US" dirty="0" smtClean="0"/>
              <a:t>Language learners may experience confusion when they find conflicting patterns within the structure of the newly acquired language. </a:t>
            </a:r>
            <a:r>
              <a:rPr lang="en-US" dirty="0" err="1" smtClean="0"/>
              <a:t>Scovel</a:t>
            </a:r>
            <a:r>
              <a:rPr lang="en-US" dirty="0" smtClean="0"/>
              <a:t>(2001) calls it interference. A good example is the use of the third person singular suffix, which causes problems to a great number of learners irrespective of what their mother tongue is. The information about suffixation confuses the learners and it comes from English itself. One of the most common indication of interference is overgeneralization. </a:t>
            </a:r>
            <a:endParaRPr lang="ar-SA" dirty="0"/>
          </a:p>
        </p:txBody>
      </p:sp>
    </p:spTree>
    <p:extLst>
      <p:ext uri="{BB962C8B-B14F-4D97-AF65-F5344CB8AC3E}">
        <p14:creationId xmlns:p14="http://schemas.microsoft.com/office/powerpoint/2010/main" val="382704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OVERGENERALIZATION </a:t>
            </a:r>
            <a:endParaRPr lang="ar-SA" dirty="0"/>
          </a:p>
        </p:txBody>
      </p:sp>
      <p:sp>
        <p:nvSpPr>
          <p:cNvPr id="3" name="عنصر نائب للمحتوى 2"/>
          <p:cNvSpPr>
            <a:spLocks noGrp="1"/>
          </p:cNvSpPr>
          <p:nvPr>
            <p:ph idx="1"/>
          </p:nvPr>
        </p:nvSpPr>
        <p:spPr>
          <a:xfrm>
            <a:off x="436412" y="2209800"/>
            <a:ext cx="11029615" cy="4395759"/>
          </a:xfrm>
        </p:spPr>
        <p:txBody>
          <a:bodyPr>
            <a:normAutofit fontScale="77500" lnSpcReduction="20000"/>
          </a:bodyPr>
          <a:lstStyle/>
          <a:p>
            <a:pPr marL="0" indent="0" algn="l">
              <a:lnSpc>
                <a:spcPct val="200000"/>
              </a:lnSpc>
              <a:buNone/>
            </a:pPr>
            <a:r>
              <a:rPr lang="en-US" sz="2200" dirty="0" smtClean="0"/>
              <a:t>Overgeneralization means that whenever learners meet a new pattern or a new rule they think that the pattern or rule applies to all cases without exception. Errors are produced because the learners extend the target language rule to inappropriate context ignoring the restrictions of the structures .. Overgeneralization results from the fact that the learner finds it easier to transfer previous knowledge to produce a new pattern. A good example said by a foreign language learner is the following: “She must goes”. Here the strong rule of using “s” in the third person singular is overgeneralized by the learner, and he retains the “s”  with auxiliary verb.</a:t>
            </a:r>
          </a:p>
          <a:p>
            <a:endParaRPr lang="en-US" dirty="0"/>
          </a:p>
          <a:p>
            <a:endParaRPr lang="en-US" dirty="0" smtClean="0"/>
          </a:p>
          <a:p>
            <a:endParaRPr lang="en-US" dirty="0"/>
          </a:p>
          <a:p>
            <a:r>
              <a:rPr lang="en-US" dirty="0" smtClean="0"/>
              <a:t>     </a:t>
            </a:r>
            <a:endParaRPr lang="ar-SA" dirty="0"/>
          </a:p>
        </p:txBody>
      </p:sp>
    </p:spTree>
    <p:extLst>
      <p:ext uri="{BB962C8B-B14F-4D97-AF65-F5344CB8AC3E}">
        <p14:creationId xmlns:p14="http://schemas.microsoft.com/office/powerpoint/2010/main" val="384684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Teaching-induced errors</a:t>
            </a:r>
            <a:endParaRPr lang="ar-SA" dirty="0"/>
          </a:p>
        </p:txBody>
      </p:sp>
      <p:sp>
        <p:nvSpPr>
          <p:cNvPr id="3" name="عنصر نائب للمحتوى 2"/>
          <p:cNvSpPr>
            <a:spLocks noGrp="1"/>
          </p:cNvSpPr>
          <p:nvPr>
            <p:ph idx="1"/>
          </p:nvPr>
        </p:nvSpPr>
        <p:spPr/>
        <p:txBody>
          <a:bodyPr/>
          <a:lstStyle/>
          <a:p>
            <a:pPr marL="0" indent="0" algn="l">
              <a:lnSpc>
                <a:spcPct val="250000"/>
              </a:lnSpc>
              <a:buNone/>
            </a:pPr>
            <a:r>
              <a:rPr lang="en-US" dirty="0" smtClean="0"/>
              <a:t>According to </a:t>
            </a:r>
            <a:r>
              <a:rPr lang="en-US" dirty="0" err="1" smtClean="0"/>
              <a:t>Corder</a:t>
            </a:r>
            <a:r>
              <a:rPr lang="en-US" dirty="0" smtClean="0"/>
              <a:t>(1974) errors can be encouraged by the teaching method, as well. Teaching-induced errors result from different aspects of the teaching process itself that the learners are exposed to: the classroom situation, the used material , the teacher’s language use, the teaching method. They are difficult to identify . They may be due to the fact that the teaching material is not appropriate to the class , or there are some deficiencies in the teaching methodology.     </a:t>
            </a:r>
            <a:endParaRPr lang="ar-SA" dirty="0"/>
          </a:p>
        </p:txBody>
      </p:sp>
    </p:spTree>
    <p:extLst>
      <p:ext uri="{BB962C8B-B14F-4D97-AF65-F5344CB8AC3E}">
        <p14:creationId xmlns:p14="http://schemas.microsoft.com/office/powerpoint/2010/main" val="4071548576"/>
      </p:ext>
    </p:extLst>
  </p:cSld>
  <p:clrMapOvr>
    <a:masterClrMapping/>
  </p:clrMapOvr>
</p:sld>
</file>

<file path=ppt/theme/theme1.xml><?xml version="1.0" encoding="utf-8"?>
<a:theme xmlns:a="http://schemas.openxmlformats.org/drawingml/2006/main" name="المقسوم">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TM03457464[[fn=المقسوم]]</Template>
  <TotalTime>46</TotalTime>
  <Words>482</Words>
  <Application>Microsoft Office PowerPoint</Application>
  <PresentationFormat>ملء الشاشة</PresentationFormat>
  <Paragraphs>16</Paragraphs>
  <Slides>6</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6</vt:i4>
      </vt:variant>
    </vt:vector>
  </HeadingPairs>
  <TitlesOfParts>
    <vt:vector size="10" baseType="lpstr">
      <vt:lpstr>Gill Sans MT</vt:lpstr>
      <vt:lpstr>Majalla UI</vt:lpstr>
      <vt:lpstr>Wingdings 2</vt:lpstr>
      <vt:lpstr>المقسوم</vt:lpstr>
      <vt:lpstr>Psycholinguistics Course LECTURE 4 What are the most important causes of errors?</vt:lpstr>
      <vt:lpstr>What are the most important causes of errors?</vt:lpstr>
      <vt:lpstr>Language  transfer- interference</vt:lpstr>
      <vt:lpstr>INTERAFERENCE</vt:lpstr>
      <vt:lpstr>OVERGENERALIZATION </vt:lpstr>
      <vt:lpstr>Teaching-induced errors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Psycholinguistics Course LECTURE 4 What are the most important causes of errors?</dc:title>
  <dc:creator>‏‏مستخدم Windows</dc:creator>
  <cp:lastModifiedBy>‏‏مستخدم Windows</cp:lastModifiedBy>
  <cp:revision>8</cp:revision>
  <dcterms:created xsi:type="dcterms:W3CDTF">2020-11-17T16:40:14Z</dcterms:created>
  <dcterms:modified xsi:type="dcterms:W3CDTF">2021-01-03T14:15:19Z</dcterms:modified>
</cp:coreProperties>
</file>